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5"/>
  </p:handoutMasterIdLst>
  <p:sldIdLst>
    <p:sldId id="258" r:id="rId4"/>
    <p:sldId id="289" r:id="rId6"/>
    <p:sldId id="296" r:id="rId7"/>
    <p:sldId id="295" r:id="rId8"/>
    <p:sldId id="293" r:id="rId9"/>
    <p:sldId id="297" r:id="rId10"/>
    <p:sldId id="294" r:id="rId11"/>
    <p:sldId id="298" r:id="rId12"/>
    <p:sldId id="299" r:id="rId13"/>
    <p:sldId id="270" r:id="rId14"/>
  </p:sldIdLst>
  <p:sldSz cx="12192000" cy="6858000"/>
  <p:notesSz cx="6858000" cy="9144000"/>
  <p:embeddedFontLst>
    <p:embeddedFont>
      <p:font typeface="MiSans" panose="00000500000000000000" pitchFamily="2" charset="-122"/>
      <p:regular r:id="rId20"/>
    </p:embeddedFont>
    <p:embeddedFont>
      <p:font typeface="MiSans Heavy" panose="00000A00000000000000" charset="-122"/>
      <p:bold r:id="rId21"/>
    </p:embeddedFont>
    <p:embeddedFont>
      <p:font typeface="微软雅黑" panose="020B0503020204020204" charset="-122"/>
      <p:regular r:id="rId22"/>
    </p:embeddedFont>
    <p:embeddedFont>
      <p:font typeface="思源黑体" panose="020B0800000000000000" charset="-122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667109183" name="韩逸燊" initials="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C90"/>
    <a:srgbClr val="1A3260"/>
    <a:srgbClr val="FFFFFF"/>
    <a:srgbClr val="15126F"/>
    <a:srgbClr val="151572"/>
    <a:srgbClr val="162A80"/>
    <a:srgbClr val="151B7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9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89460" cy="6858000"/>
          </a:xfrm>
          <a:custGeom>
            <a:avLst/>
            <a:gdLst>
              <a:gd name="connsiteX0" fmla="*/ 0 w 12189730"/>
              <a:gd name="connsiteY0" fmla="*/ 0 h 6858000"/>
              <a:gd name="connsiteX1" fmla="*/ 12189730 w 12189730"/>
              <a:gd name="connsiteY1" fmla="*/ 0 h 6858000"/>
              <a:gd name="connsiteX2" fmla="*/ 12189730 w 12189730"/>
              <a:gd name="connsiteY2" fmla="*/ 6858000 h 6858000"/>
              <a:gd name="connsiteX3" fmla="*/ 0 w 121897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730" h="6858000">
                <a:moveTo>
                  <a:pt x="0" y="0"/>
                </a:moveTo>
                <a:lnTo>
                  <a:pt x="12189730" y="0"/>
                </a:lnTo>
                <a:lnTo>
                  <a:pt x="1218973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1302385" y="4168775"/>
            <a:ext cx="1503045" cy="369570"/>
          </a:xfrm>
          <a:prstGeom prst="roundRect">
            <a:avLst>
              <a:gd name="adj" fmla="val 19759"/>
            </a:avLst>
          </a:prstGeom>
          <a:gradFill>
            <a:gsLst>
              <a:gs pos="0">
                <a:schemeClr val="accent6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88085" y="3399155"/>
            <a:ext cx="5519420" cy="456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lt1"/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1187450" y="1575435"/>
            <a:ext cx="5520055" cy="16764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0" i="0" u="none" strike="noStrike" kern="1200" cap="none" spc="0" normalizeH="0" baseline="0" noProof="1" dirty="0">
                <a:solidFill>
                  <a:schemeClr val="lt1"/>
                </a:solidFill>
                <a:latin typeface="MiSans Heavy" panose="00000A00000000000000" charset="-122"/>
                <a:ea typeface="MiSans Heavy" panose="00000A00000000000000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9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65760" y="365125"/>
            <a:ext cx="10988040" cy="7794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65760" y="1253330"/>
            <a:ext cx="10988040" cy="483426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/>
            <a:r>
              <a:rPr lang="zh-CN" altLang="en-US" dirty="0"/>
              <a:t>三级</a:t>
            </a:r>
            <a:endParaRPr lang="zh-CN" altLang="en-US" dirty="0"/>
          </a:p>
          <a:p>
            <a:pPr marR="0" lvl="3"/>
            <a:r>
              <a:rPr lang="zh-CN" altLang="en-US" dirty="0"/>
              <a:t>四级</a:t>
            </a:r>
            <a:endParaRPr lang="zh-CN" altLang="en-US" dirty="0"/>
          </a:p>
          <a:p>
            <a:pPr marR="0"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</p:spTree>
    <p:custDataLst>
      <p:tags r:id="rId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" panose="00000500000000000000" pitchFamily="2" charset="-122"/>
          <a:sym typeface="MiSans Heavy" panose="00000A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MiSans" panose="00000500000000000000" pitchFamily="2" charset="-122"/>
          <a:ea typeface="MiSans" panose="00000500000000000000" pitchFamily="2" charset="-122"/>
          <a:cs typeface="MiSans" panose="00000500000000000000" pitchFamily="2" charset="-122"/>
          <a:sym typeface="MiSans" panose="00000500000000000000" pitchFamily="2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2.png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84.xml"/><Relationship Id="rId12" Type="http://schemas.openxmlformats.org/officeDocument/2006/relationships/image" Target="../media/image17.wmf"/><Relationship Id="rId11" Type="http://schemas.openxmlformats.org/officeDocument/2006/relationships/oleObject" Target="../embeddings/oleObject5.bin"/><Relationship Id="rId10" Type="http://schemas.openxmlformats.org/officeDocument/2006/relationships/image" Target="../media/image16.wmf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6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66135" y="2964180"/>
            <a:ext cx="505650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电控第</a:t>
            </a:r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三次培训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6600" y="5249545"/>
            <a:ext cx="2698115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sym typeface="MiSans" panose="00000500000000000000" pitchFamily="2" charset="-122"/>
              </a:rPr>
              <a:t>韩逸燊</a:t>
            </a:r>
            <a:endParaRPr lang="en-US" altLang="zh-CN" sz="2800">
              <a:latin typeface="思源黑体" panose="020B0800000000000000" charset="-122"/>
              <a:ea typeface="思源黑体" panose="020B0800000000000000" charset="-122"/>
            </a:endParaRPr>
          </a:p>
          <a:p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2025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年</a:t>
            </a:r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1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月</a:t>
            </a:r>
            <a:endParaRPr lang="zh-CN" altLang="en-US" sz="2800"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12640" y="2964180"/>
            <a:ext cx="296735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感谢观看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17500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按键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消抖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5615" y="1901190"/>
            <a:ext cx="11238230" cy="676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按键：机械簧片按键，按下导通，但是动作过程会伴随机械抖动。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软件（延时，中断，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定时器）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硬件（触发器，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并联电容）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042025" y="2578100"/>
            <a:ext cx="5552440" cy="27209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75615" y="4805680"/>
            <a:ext cx="7188835" cy="1754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硬件连接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PA0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PA3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接按键，按键另一端接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GND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OLED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屏幕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SCL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PB6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SDA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接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PB7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53517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软件延时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按键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5542" t="10595" r="4371" b="1530"/>
          <a:stretch>
            <a:fillRect/>
          </a:stretch>
        </p:blipFill>
        <p:spPr>
          <a:xfrm>
            <a:off x="475615" y="2742565"/>
            <a:ext cx="4247515" cy="3708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5615" y="1901190"/>
            <a:ext cx="4543425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CubeMX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PA3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上拉输入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330" y="1901190"/>
            <a:ext cx="6336665" cy="45427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53517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软件延时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按键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135" y="2277110"/>
            <a:ext cx="7529830" cy="32029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3063875"/>
            <a:ext cx="4504690" cy="155765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75615" y="1901190"/>
            <a:ext cx="2404745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Keil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代码编写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43738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外部中断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按键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610" y="1838960"/>
            <a:ext cx="4528820" cy="43446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5" y="3719195"/>
            <a:ext cx="5797550" cy="14160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5615" y="1901190"/>
            <a:ext cx="4704080" cy="960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CubeMX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PA</a:t>
            </a:r>
            <a:r>
              <a:rPr 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中断线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，开启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中断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43738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外部中断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按键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5615" y="1901190"/>
            <a:ext cx="2404745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Keil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代码编写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95" y="1898650"/>
            <a:ext cx="8094980" cy="2887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95" y="5133340"/>
            <a:ext cx="4654550" cy="1181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518287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定时器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计数按键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8024"/>
          <a:stretch>
            <a:fillRect/>
          </a:stretch>
        </p:blipFill>
        <p:spPr>
          <a:xfrm>
            <a:off x="6358890" y="1563370"/>
            <a:ext cx="4859655" cy="52946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5615" y="1901190"/>
            <a:ext cx="4371975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CubeMX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TIM1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8200" y="2654300"/>
          <a:ext cx="2817495" cy="9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1803400" imgH="596900" progId="Equation.KSEE3">
                  <p:embed/>
                </p:oleObj>
              </mc:Choice>
              <mc:Fallback>
                <p:oleObj name="" r:id="rId3" imgW="1803400" imgH="596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654300"/>
                        <a:ext cx="2817495" cy="932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8200" y="3718560"/>
          <a:ext cx="3931920" cy="71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2438400" imgH="444500" progId="Equation.KSEE3">
                  <p:embed/>
                </p:oleObj>
              </mc:Choice>
              <mc:Fallback>
                <p:oleObj name="" r:id="rId5" imgW="2438400" imgH="4445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200" y="3718560"/>
                        <a:ext cx="3931920" cy="716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8200" y="4467225"/>
          <a:ext cx="1624330" cy="29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7" imgW="977900" imgH="177165" progId="Equation.KSEE3">
                  <p:embed/>
                </p:oleObj>
              </mc:Choice>
              <mc:Fallback>
                <p:oleObj name="" r:id="rId7" imgW="977900" imgH="177165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4467225"/>
                        <a:ext cx="1624330" cy="29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8200" y="4886325"/>
          <a:ext cx="3035300" cy="719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9" imgW="1879600" imgH="444500" progId="Equation.KSEE3">
                  <p:embed/>
                </p:oleObj>
              </mc:Choice>
              <mc:Fallback>
                <p:oleObj name="" r:id="rId9" imgW="1879600" imgH="4445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4886325"/>
                        <a:ext cx="3035300" cy="719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8200" y="5641975"/>
          <a:ext cx="517969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1" imgW="3898900" imgH="444500" progId="Equation.KSEE3">
                  <p:embed/>
                </p:oleObj>
              </mc:Choice>
              <mc:Fallback>
                <p:oleObj name="" r:id="rId11" imgW="3898900" imgH="4445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8200" y="5641975"/>
                        <a:ext cx="517969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518287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定时器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计数按键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" y="1828800"/>
            <a:ext cx="4998085" cy="48063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30" y="1828800"/>
            <a:ext cx="4752975" cy="48056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518287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定时器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计数按键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" y="1833245"/>
            <a:ext cx="7645400" cy="45643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720" y="1833245"/>
            <a:ext cx="5767070" cy="2346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82"/>
  <p:tag name="KSO_WM_SPECIAL_SOURCE" val="bdnull"/>
  <p:tag name="KSO_WM_TEMPLATE_THUMBS_INDEX" val="1、9"/>
</p:tagLst>
</file>

<file path=ppt/tags/tag7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8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18">
      <a:dk1>
        <a:srgbClr val="000000"/>
      </a:dk1>
      <a:lt1>
        <a:srgbClr val="FFFFFF"/>
      </a:lt1>
      <a:dk2>
        <a:srgbClr val="093495"/>
      </a:dk2>
      <a:lt2>
        <a:srgbClr val="ECF2FE"/>
      </a:lt2>
      <a:accent1>
        <a:srgbClr val="0F60FF"/>
      </a:accent1>
      <a:accent2>
        <a:srgbClr val="3A4EFE"/>
      </a:accent2>
      <a:accent3>
        <a:srgbClr val="653CFC"/>
      </a:accent3>
      <a:accent4>
        <a:srgbClr val="902AFB"/>
      </a:accent4>
      <a:accent5>
        <a:srgbClr val="BB18F9"/>
      </a:accent5>
      <a:accent6>
        <a:srgbClr val="E606F8"/>
      </a:accent6>
      <a:hlink>
        <a:srgbClr val="0563C1"/>
      </a:hlink>
      <a:folHlink>
        <a:srgbClr val="954F72"/>
      </a:folHlink>
    </a:clrScheme>
    <a:fontScheme name="自定义 6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WPS 演示</Application>
  <PresentationFormat>宽屏</PresentationFormat>
  <Paragraphs>46</Paragraphs>
  <Slides>10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MiSans</vt:lpstr>
      <vt:lpstr>MiSans Heavy</vt:lpstr>
      <vt:lpstr>微软雅黑</vt:lpstr>
      <vt:lpstr>思源黑体</vt:lpstr>
      <vt:lpstr>Arial Unicode MS</vt:lpstr>
      <vt:lpstr>Calibri</vt:lpstr>
      <vt:lpstr>WPS</vt:lpstr>
      <vt:lpstr>Office 主题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韩逸燊</cp:lastModifiedBy>
  <cp:revision>188</cp:revision>
  <dcterms:created xsi:type="dcterms:W3CDTF">2019-06-19T02:08:00Z</dcterms:created>
  <dcterms:modified xsi:type="dcterms:W3CDTF">2025-03-08T03:19:26Z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BFBE8229682B4AD58AC7A13733CAEA82_11</vt:lpwstr>
  </property>
</Properties>
</file>